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76" r:id="rId3"/>
    <p:sldId id="258" r:id="rId4"/>
    <p:sldId id="259" r:id="rId5"/>
    <p:sldId id="260" r:id="rId6"/>
    <p:sldId id="261" r:id="rId7"/>
    <p:sldId id="262" r:id="rId8"/>
    <p:sldId id="271" r:id="rId9"/>
    <p:sldId id="272" r:id="rId10"/>
    <p:sldId id="275" r:id="rId11"/>
    <p:sldId id="265" r:id="rId12"/>
    <p:sldId id="274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pic>
        <p:nvPicPr>
          <p:cNvPr id="38" name="Picture 4" descr="my ma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357563"/>
            <a:ext cx="266700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7451725" y="6308725"/>
            <a:ext cx="14398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ZA" sz="1200"/>
              <a:t>© Vera Castleman</a:t>
            </a:r>
            <a:endParaRPr lang="en-US" sz="12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E6670F-1D52-4BF5-BCA9-784D904C76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55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E198F-BC4E-4961-8C80-8D35E128DB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928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58F7D-1E13-4DEC-87FF-83CD0F7BED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265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A141D-D103-4CD0-AC47-99585E5256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2749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n-ZA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18D16-4B3D-4D38-B49B-6D01261E95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596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544B7-E91C-4522-83FB-29EE2F4256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494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5FDD1-50E9-47DB-A2E1-59B5BECB8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335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1144E-9FA2-462B-ABB8-76D643E5E5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800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A788B-38DC-4E6A-B800-C5A88DFBEB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169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FC54F-273B-46C7-9506-38BF13F46F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656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E590C-479E-4F75-8E54-706B47EE68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9489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E05AC-DD47-48CC-B8E8-10E2272147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8895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0A907-EE02-467E-823B-D61F4982D7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372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Z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A38385C8-2FE6-4E52-95D7-7A6F2E5AA2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10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</p:grpSp>
      <p:pic>
        <p:nvPicPr>
          <p:cNvPr id="1033" name="Picture 40" descr="my man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5516563"/>
            <a:ext cx="106045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file:///E:\CAt%202018\Grade%2012%20Theory\Internet%20grade%2012.ppt#-1,1,The Internet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7.xml"/><Relationship Id="rId7" Type="http://schemas.openxmlformats.org/officeDocument/2006/relationships/slide" Target="slide1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Electronic Communication</a:t>
            </a:r>
            <a:endParaRPr lang="en-US" alt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Grade 12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920" name="Group 32"/>
          <p:cNvGraphicFramePr>
            <a:graphicFrameLocks noGrp="1"/>
          </p:cNvGraphicFramePr>
          <p:nvPr>
            <p:ph idx="1"/>
          </p:nvPr>
        </p:nvGraphicFramePr>
        <p:xfrm>
          <a:off x="468313" y="1700213"/>
          <a:ext cx="8229600" cy="3816351"/>
        </p:xfrm>
        <a:graphic>
          <a:graphicData uri="http://schemas.openxmlformats.org/drawingml/2006/table">
            <a:tbl>
              <a:tblPr/>
              <a:tblGrid>
                <a:gridCol w="1944687"/>
                <a:gridCol w="6284913"/>
              </a:tblGrid>
              <a:tr h="1349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Reply to it: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Your reply will be written above the original one. You can select unwanted text delete it.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0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Forward it: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received e-mail that you want to share. You can select unwanted text delete it.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6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Reply to all: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Your reply is sent to every original recipient. This could be annoying or dangerous! 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80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59563" y="6021388"/>
            <a:ext cx="1512887" cy="503237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ZA" altLang="en-US"/>
          </a:p>
        </p:txBody>
      </p:sp>
      <p:sp>
        <p:nvSpPr>
          <p:cNvPr id="11281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Responding to an e-mail</a:t>
            </a: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b="0" smtClean="0"/>
              <a:t>Attachments</a:t>
            </a:r>
            <a:endParaRPr lang="en-US" altLang="en-US" b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ZA" altLang="en-US" sz="2600" smtClean="0"/>
              <a:t>E-mail correspondence can include </a:t>
            </a:r>
          </a:p>
          <a:p>
            <a:pPr lvl="1" eaLnBrk="1" hangingPunct="1"/>
            <a:r>
              <a:rPr lang="en-ZA" altLang="en-US" sz="2200" smtClean="0"/>
              <a:t>Pictures</a:t>
            </a:r>
          </a:p>
          <a:p>
            <a:pPr lvl="1" eaLnBrk="1" hangingPunct="1"/>
            <a:r>
              <a:rPr lang="en-ZA" altLang="en-US" sz="2200" smtClean="0"/>
              <a:t>Videos</a:t>
            </a:r>
          </a:p>
          <a:p>
            <a:pPr lvl="1" eaLnBrk="1" hangingPunct="1"/>
            <a:r>
              <a:rPr lang="en-ZA" altLang="en-US" sz="2200" smtClean="0"/>
              <a:t>Music </a:t>
            </a:r>
          </a:p>
          <a:p>
            <a:pPr lvl="1" eaLnBrk="1" hangingPunct="1"/>
            <a:r>
              <a:rPr lang="en-ZA" altLang="en-US" sz="2200" smtClean="0"/>
              <a:t>Any other type of file.  </a:t>
            </a:r>
          </a:p>
          <a:p>
            <a:pPr eaLnBrk="1" hangingPunct="1"/>
            <a:r>
              <a:rPr lang="en-ZA" altLang="en-US" sz="2600" smtClean="0"/>
              <a:t>The bigger the attachment, the longer it takes to send and receive it.  </a:t>
            </a:r>
          </a:p>
          <a:p>
            <a:pPr eaLnBrk="1" hangingPunct="1"/>
            <a:r>
              <a:rPr lang="en-ZA" altLang="en-US" sz="2600" smtClean="0"/>
              <a:t>If a file is too big you need to ZIP (compact) the file. The receiver must use software to UNZIP it.</a:t>
            </a:r>
            <a:endParaRPr lang="en-US" altLang="en-US" sz="2600" smtClean="0"/>
          </a:p>
        </p:txBody>
      </p:sp>
      <p:sp>
        <p:nvSpPr>
          <p:cNvPr id="1229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59563" y="6021388"/>
            <a:ext cx="1512887" cy="503237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ZA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b="0" smtClean="0"/>
              <a:t>E-mail software features</a:t>
            </a:r>
            <a:endParaRPr lang="en-US" altLang="en-US" b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ZA" altLang="en-US" b="1" smtClean="0"/>
              <a:t>Address books</a:t>
            </a:r>
          </a:p>
          <a:p>
            <a:pPr lvl="1" eaLnBrk="1" hangingPunct="1"/>
            <a:r>
              <a:rPr lang="en-ZA" altLang="en-US" smtClean="0"/>
              <a:t>Keep addresses of friends and colleagues in your address book</a:t>
            </a:r>
          </a:p>
          <a:p>
            <a:pPr lvl="1" eaLnBrk="1" hangingPunct="1"/>
            <a:r>
              <a:rPr lang="en-ZA" altLang="en-US" smtClean="0"/>
              <a:t>You could also add personal details like birthdays etc.</a:t>
            </a:r>
            <a:endParaRPr lang="en-ZA" altLang="en-US" b="1" smtClean="0"/>
          </a:p>
          <a:p>
            <a:pPr eaLnBrk="1" hangingPunct="1"/>
            <a:r>
              <a:rPr lang="en-ZA" altLang="en-US" b="1" smtClean="0"/>
              <a:t>Calendar</a:t>
            </a:r>
          </a:p>
          <a:p>
            <a:pPr lvl="1" eaLnBrk="1" hangingPunct="1"/>
            <a:r>
              <a:rPr lang="en-ZA" altLang="en-US" smtClean="0"/>
              <a:t>Can serve as an on-line diary. This feature can also be used to set up meetings.</a:t>
            </a:r>
            <a:endParaRPr lang="en-US" altLang="en-US" smtClean="0"/>
          </a:p>
        </p:txBody>
      </p:sp>
      <p:sp>
        <p:nvSpPr>
          <p:cNvPr id="1331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59563" y="6021388"/>
            <a:ext cx="1512887" cy="503237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ZA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smtClean="0">
                <a:solidFill>
                  <a:schemeClr val="tx1"/>
                </a:solidFill>
              </a:rPr>
              <a:t>Normal Folders available</a:t>
            </a:r>
            <a:endParaRPr lang="en-US" altLang="en-US" smtClean="0">
              <a:solidFill>
                <a:schemeClr val="tx1"/>
              </a:solidFill>
            </a:endParaRPr>
          </a:p>
        </p:txBody>
      </p:sp>
      <p:graphicFrame>
        <p:nvGraphicFramePr>
          <p:cNvPr id="16421" name="Group 37"/>
          <p:cNvGraphicFramePr>
            <a:graphicFrameLocks noGrp="1"/>
          </p:cNvGraphicFramePr>
          <p:nvPr/>
        </p:nvGraphicFramePr>
        <p:xfrm>
          <a:off x="539750" y="1628775"/>
          <a:ext cx="7345363" cy="3597276"/>
        </p:xfrm>
        <a:graphic>
          <a:graphicData uri="http://schemas.openxmlformats.org/drawingml/2006/table">
            <a:tbl>
              <a:tblPr/>
              <a:tblGrid>
                <a:gridCol w="1728788"/>
                <a:gridCol w="5616575"/>
              </a:tblGrid>
              <a:tr h="39631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Inbox</a:t>
                      </a:r>
                      <a:endParaRPr kumimoji="0" lang="en-Z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All incoming mail arrives here. </a:t>
                      </a:r>
                      <a:endParaRPr kumimoji="0" lang="en-Z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6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Outbox</a:t>
                      </a:r>
                      <a:endParaRPr kumimoji="0" lang="en-Z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Mail stays here until the send/receive button is clicked</a:t>
                      </a:r>
                      <a:endParaRPr kumimoji="0" lang="en-Z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6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Sent Items</a:t>
                      </a:r>
                      <a:endParaRPr kumimoji="0" lang="en-Z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Mail will move from the outbox to sent items after the send/receive button is clicked</a:t>
                      </a:r>
                      <a:endParaRPr kumimoji="0" lang="en-Z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1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Draft</a:t>
                      </a:r>
                      <a:endParaRPr kumimoji="0" lang="en-Z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Unfinished e-mails can be stored here</a:t>
                      </a:r>
                      <a:endParaRPr kumimoji="0" lang="en-Z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6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Deleted Items</a:t>
                      </a:r>
                      <a:endParaRPr kumimoji="0" lang="en-Z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When you delete an item from any of the folders it will stay here until permanently deleted.</a:t>
                      </a:r>
                      <a:endParaRPr kumimoji="0" lang="en-Z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6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Junk Mail</a:t>
                      </a:r>
                      <a:endParaRPr kumimoji="0" lang="en-Z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3663" marR="0" lvl="0" indent="-936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If you have a junk mail filter, any suspicious mail will stay here until transferred or deleted</a:t>
                      </a:r>
                      <a:endParaRPr kumimoji="0" lang="en-Z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Sending and Receiving e-mail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ZA" altLang="en-US" sz="2600" smtClean="0"/>
              <a:t>When you have sent your e-mail:</a:t>
            </a:r>
          </a:p>
          <a:p>
            <a:pPr lvl="1" eaLnBrk="1" hangingPunct="1">
              <a:lnSpc>
                <a:spcPct val="80000"/>
              </a:lnSpc>
            </a:pPr>
            <a:r>
              <a:rPr lang="en-ZA" altLang="en-US" sz="2200" smtClean="0"/>
              <a:t>The e-mail address of the receiver is checked. If there is a problem you receive a message that the mail could not be sent. </a:t>
            </a:r>
          </a:p>
          <a:p>
            <a:pPr eaLnBrk="1" hangingPunct="1">
              <a:lnSpc>
                <a:spcPct val="80000"/>
              </a:lnSpc>
            </a:pPr>
            <a:r>
              <a:rPr lang="en-ZA" altLang="en-US" sz="2600" smtClean="0"/>
              <a:t>If it is fine</a:t>
            </a:r>
          </a:p>
          <a:p>
            <a:pPr lvl="1" eaLnBrk="1" hangingPunct="1">
              <a:lnSpc>
                <a:spcPct val="80000"/>
              </a:lnSpc>
            </a:pPr>
            <a:r>
              <a:rPr lang="en-ZA" altLang="en-US" sz="2200" smtClean="0"/>
              <a:t>Your service provider receives it and it is electronically sorted.  </a:t>
            </a:r>
          </a:p>
          <a:p>
            <a:pPr lvl="1" eaLnBrk="1" hangingPunct="1">
              <a:lnSpc>
                <a:spcPct val="80000"/>
              </a:lnSpc>
            </a:pPr>
            <a:r>
              <a:rPr lang="en-ZA" altLang="en-US" sz="2200" smtClean="0"/>
              <a:t>It is sent to the service provider of the person you are writing to.  </a:t>
            </a:r>
          </a:p>
          <a:p>
            <a:pPr lvl="1" eaLnBrk="1" hangingPunct="1">
              <a:lnSpc>
                <a:spcPct val="80000"/>
              </a:lnSpc>
            </a:pPr>
            <a:r>
              <a:rPr lang="en-ZA" altLang="en-US" sz="2200" smtClean="0"/>
              <a:t>It is electronically sorted and “popped” into their “post box”.(a folder on the ISP computer)  </a:t>
            </a:r>
          </a:p>
          <a:p>
            <a:pPr lvl="1" eaLnBrk="1" hangingPunct="1">
              <a:lnSpc>
                <a:spcPct val="80000"/>
              </a:lnSpc>
            </a:pPr>
            <a:r>
              <a:rPr lang="en-ZA" altLang="en-US" sz="2200" smtClean="0"/>
              <a:t>It stays there until they connect to their service provider and download it. </a:t>
            </a:r>
            <a:endParaRPr lang="en-US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b="0" i="1" smtClean="0"/>
              <a:t>Netiquette</a:t>
            </a:r>
            <a:endParaRPr lang="en-US" altLang="en-US" b="0" i="1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ZA" altLang="en-US" smtClean="0"/>
              <a:t>	This is the set of rules that dictates how to behave in e-mails:</a:t>
            </a:r>
          </a:p>
          <a:p>
            <a:pPr eaLnBrk="1" hangingPunct="1">
              <a:lnSpc>
                <a:spcPct val="90000"/>
              </a:lnSpc>
            </a:pPr>
            <a:r>
              <a:rPr lang="en-ZA" altLang="en-US" smtClean="0"/>
              <a:t>You do not write everything in uppercase letters as this is shouting.</a:t>
            </a:r>
          </a:p>
          <a:p>
            <a:pPr eaLnBrk="1" hangingPunct="1">
              <a:lnSpc>
                <a:spcPct val="90000"/>
              </a:lnSpc>
            </a:pPr>
            <a:r>
              <a:rPr lang="en-ZA" altLang="en-US" smtClean="0"/>
              <a:t>Do a spell check before you send the letter</a:t>
            </a:r>
          </a:p>
          <a:p>
            <a:pPr eaLnBrk="1" hangingPunct="1">
              <a:lnSpc>
                <a:spcPct val="90000"/>
              </a:lnSpc>
            </a:pPr>
            <a:r>
              <a:rPr lang="en-ZA" altLang="en-US" smtClean="0"/>
              <a:t>Do not gossip</a:t>
            </a:r>
          </a:p>
          <a:p>
            <a:pPr eaLnBrk="1" hangingPunct="1">
              <a:lnSpc>
                <a:spcPct val="90000"/>
              </a:lnSpc>
            </a:pPr>
            <a:r>
              <a:rPr lang="en-ZA" altLang="en-US" smtClean="0"/>
              <a:t>Do not swear</a:t>
            </a:r>
          </a:p>
          <a:p>
            <a:pPr eaLnBrk="1" hangingPunct="1">
              <a:lnSpc>
                <a:spcPct val="90000"/>
              </a:lnSpc>
            </a:pPr>
            <a:r>
              <a:rPr lang="en-ZA" altLang="en-US" smtClean="0"/>
              <a:t>Be courteous</a:t>
            </a:r>
          </a:p>
          <a:p>
            <a:pPr eaLnBrk="1" hangingPunct="1">
              <a:lnSpc>
                <a:spcPct val="90000"/>
              </a:lnSpc>
            </a:pPr>
            <a:r>
              <a:rPr lang="en-ZA" altLang="en-US" smtClean="0"/>
              <a:t>Keep attachments small.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b="0" smtClean="0"/>
              <a:t>Emoticons</a:t>
            </a:r>
            <a:endParaRPr lang="en-US" altLang="en-US" b="0" smtClean="0"/>
          </a:p>
        </p:txBody>
      </p:sp>
      <p:graphicFrame>
        <p:nvGraphicFramePr>
          <p:cNvPr id="19502" name="Group 4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1452579"/>
              </p:ext>
            </p:extLst>
          </p:nvPr>
        </p:nvGraphicFramePr>
        <p:xfrm>
          <a:off x="1331913" y="2708275"/>
          <a:ext cx="4824412" cy="3240088"/>
        </p:xfrm>
        <a:graphic>
          <a:graphicData uri="http://schemas.openxmlformats.org/drawingml/2006/table">
            <a:tbl>
              <a:tblPr/>
              <a:tblGrid>
                <a:gridCol w="2413000"/>
                <a:gridCol w="2411412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)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Happy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|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Neutral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(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Tear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(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Sad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)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Wink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1" name="Text Box 47"/>
          <p:cNvSpPr txBox="1">
            <a:spLocks noChangeArrowheads="1"/>
          </p:cNvSpPr>
          <p:nvPr/>
        </p:nvSpPr>
        <p:spPr bwMode="auto">
          <a:xfrm>
            <a:off x="468313" y="1474788"/>
            <a:ext cx="727233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ZA" altLang="en-US" sz="2800"/>
              <a:t>These are sometimes used in e-mails to show feelings</a:t>
            </a:r>
            <a:r>
              <a:rPr lang="en-US" altLang="en-US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7543800" cy="1295400"/>
          </a:xfrm>
        </p:spPr>
        <p:txBody>
          <a:bodyPr/>
          <a:lstStyle/>
          <a:p>
            <a:pPr eaLnBrk="1" hangingPunct="1"/>
            <a:r>
              <a:rPr lang="en-ZA" altLang="en-US" sz="3100" b="0" i="1" smtClean="0"/>
              <a:t>Accepted communication abbreviations</a:t>
            </a:r>
            <a:endParaRPr lang="en-US" altLang="en-US" sz="3100" b="0" i="1" smtClean="0"/>
          </a:p>
        </p:txBody>
      </p:sp>
      <p:graphicFrame>
        <p:nvGraphicFramePr>
          <p:cNvPr id="20589" name="Group 10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6250049"/>
              </p:ext>
            </p:extLst>
          </p:nvPr>
        </p:nvGraphicFramePr>
        <p:xfrm>
          <a:off x="683568" y="1340768"/>
          <a:ext cx="7272337" cy="4937688"/>
        </p:xfrm>
        <a:graphic>
          <a:graphicData uri="http://schemas.openxmlformats.org/drawingml/2006/table">
            <a:tbl>
              <a:tblPr/>
              <a:tblGrid>
                <a:gridCol w="3887787"/>
                <a:gridCol w="3384550"/>
              </a:tblGrid>
              <a:tr h="8228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ASAP –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 Soon As Possible</a:t>
                      </a:r>
                      <a:endParaRPr kumimoji="0" lang="en-ZA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AFK –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Away From Keyboard</a:t>
                      </a:r>
                      <a:endParaRPr kumimoji="0" lang="en-ZA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8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BFN –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Bye For Now</a:t>
                      </a:r>
                      <a:endParaRPr kumimoji="0" lang="en-ZA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BAK –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Back At Keyboard</a:t>
                      </a:r>
                      <a:endParaRPr kumimoji="0" lang="en-ZA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8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BRB –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 Right Back</a:t>
                      </a:r>
                      <a:endParaRPr kumimoji="0" lang="en-ZA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BTW –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By The Way</a:t>
                      </a:r>
                      <a:endParaRPr kumimoji="0" lang="en-ZA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8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FYI –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For Your Information</a:t>
                      </a:r>
                      <a:endParaRPr kumimoji="0" lang="en-ZA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IMHO –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 My Humble Opinion</a:t>
                      </a:r>
                      <a:endParaRPr kumimoji="0" lang="en-ZA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8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L8R –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Later</a:t>
                      </a:r>
                      <a:endParaRPr kumimoji="0" lang="en-ZA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LOL –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Laugh Out Loud</a:t>
                      </a:r>
                      <a:endParaRPr kumimoji="0" lang="en-ZA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8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ROFL –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Rolling On Floor Laughing</a:t>
                      </a:r>
                      <a:endParaRPr kumimoji="0" lang="en-ZA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TNX –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Thanks</a:t>
                      </a:r>
                      <a:endParaRPr kumimoji="0" lang="en-ZA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Action Button: Back or Previous 1">
            <a:hlinkClick r:id="rId2" action="ppaction://hlinkpres?slideindex=1&amp;slidetitle=The Internet" highlightClick="1"/>
          </p:cNvPr>
          <p:cNvSpPr/>
          <p:nvPr/>
        </p:nvSpPr>
        <p:spPr>
          <a:xfrm>
            <a:off x="251520" y="6309320"/>
            <a:ext cx="1656184" cy="476672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Communication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Communication </a:t>
            </a:r>
            <a:r>
              <a:rPr lang="en-ZA" dirty="0" smtClean="0">
                <a:sym typeface="Wingdings" panose="05000000000000000000" pitchFamily="2" charset="2"/>
              </a:rPr>
              <a:t> </a:t>
            </a:r>
            <a:r>
              <a:rPr lang="en-ZA" dirty="0" smtClean="0"/>
              <a:t>the sending and receiving of information from one computer to another.</a:t>
            </a:r>
          </a:p>
          <a:p>
            <a:r>
              <a:rPr lang="en-ZA" dirty="0" smtClean="0"/>
              <a:t>Done via cards, cables and/or specialised hardware.</a:t>
            </a:r>
          </a:p>
          <a:p>
            <a:r>
              <a:rPr lang="en-ZA" dirty="0" smtClean="0"/>
              <a:t>Software enables the device to work with all the other equipment.</a:t>
            </a:r>
          </a:p>
          <a:p>
            <a:r>
              <a:rPr lang="en-ZA" dirty="0" smtClean="0"/>
              <a:t>Software sets up a system of protocols called handshaking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7289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543800" cy="1295400"/>
          </a:xfrm>
        </p:spPr>
        <p:txBody>
          <a:bodyPr/>
          <a:lstStyle/>
          <a:p>
            <a:pPr eaLnBrk="1" hangingPunct="1"/>
            <a:r>
              <a:rPr lang="en-ZA" altLang="en-US" sz="3100" smtClean="0"/>
              <a:t>Types of Electronic Communication</a:t>
            </a:r>
            <a:endParaRPr lang="en-US" altLang="en-US" sz="31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Very few people use “snail mail”</a:t>
            </a:r>
          </a:p>
          <a:p>
            <a:pPr eaLnBrk="1" hangingPunct="1"/>
            <a:r>
              <a:rPr lang="en-ZA" altLang="en-US" smtClean="0"/>
              <a:t>Most use </a:t>
            </a:r>
          </a:p>
          <a:p>
            <a:pPr lvl="1" eaLnBrk="1" hangingPunct="1"/>
            <a:r>
              <a:rPr lang="en-ZA" altLang="en-US" smtClean="0"/>
              <a:t>E-mail</a:t>
            </a:r>
          </a:p>
          <a:p>
            <a:pPr lvl="1" eaLnBrk="1" hangingPunct="1"/>
            <a:r>
              <a:rPr lang="en-ZA" altLang="en-US" smtClean="0"/>
              <a:t>Posting messages on a social network</a:t>
            </a:r>
          </a:p>
          <a:p>
            <a:pPr lvl="1" eaLnBrk="1" hangingPunct="1"/>
            <a:r>
              <a:rPr lang="en-ZA" altLang="en-US" smtClean="0"/>
              <a:t>Chatting to friends on a social network</a:t>
            </a:r>
          </a:p>
          <a:p>
            <a:pPr lvl="1" eaLnBrk="1" hangingPunct="1"/>
            <a:r>
              <a:rPr lang="en-ZA" altLang="en-US" smtClean="0"/>
              <a:t>Instant messaging etc.</a:t>
            </a:r>
            <a:endParaRPr lang="en-US" altLang="en-US" smtClean="0"/>
          </a:p>
        </p:txBody>
      </p:sp>
      <p:pic>
        <p:nvPicPr>
          <p:cNvPr id="4100" name="Picture 4" descr="COMPS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DFE"/>
              </a:clrFrom>
              <a:clrTo>
                <a:srgbClr val="FFFD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4668838"/>
            <a:ext cx="2951162" cy="170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b="0" smtClean="0"/>
              <a:t>Hardware and software</a:t>
            </a:r>
            <a:endParaRPr lang="en-US" altLang="en-US" b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Hardware:</a:t>
            </a:r>
          </a:p>
          <a:p>
            <a:pPr lvl="1" eaLnBrk="1" hangingPunct="1"/>
            <a:r>
              <a:rPr lang="en-ZA" altLang="en-US" smtClean="0"/>
              <a:t>A computer, a Tablet or a cell phone</a:t>
            </a:r>
          </a:p>
          <a:p>
            <a:pPr eaLnBrk="1" hangingPunct="1"/>
            <a:r>
              <a:rPr lang="en-ZA" altLang="en-US" smtClean="0"/>
              <a:t>Software:</a:t>
            </a:r>
          </a:p>
          <a:p>
            <a:pPr lvl="1" eaLnBrk="1" hangingPunct="1"/>
            <a:r>
              <a:rPr lang="en-ZA" altLang="en-US" smtClean="0"/>
              <a:t>A web browser and e-mail software</a:t>
            </a:r>
          </a:p>
        </p:txBody>
      </p:sp>
      <p:pic>
        <p:nvPicPr>
          <p:cNvPr id="5124" name="Picture 4" descr="COMPS1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DFE"/>
              </a:clrFrom>
              <a:clrTo>
                <a:srgbClr val="FFFD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688" y="3789363"/>
            <a:ext cx="2746375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b="0" i="1" smtClean="0"/>
              <a:t>E-mail</a:t>
            </a:r>
            <a:endParaRPr lang="en-US" altLang="en-US" b="0" i="1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ZA" altLang="en-US" sz="2600" smtClean="0"/>
              <a:t>E-mail is electronic mail. You can attach text, photographs, drawings, videos and sound to an e-mail.  </a:t>
            </a:r>
          </a:p>
          <a:p>
            <a:pPr eaLnBrk="1" hangingPunct="1">
              <a:lnSpc>
                <a:spcPct val="90000"/>
              </a:lnSpc>
            </a:pPr>
            <a:r>
              <a:rPr lang="en-ZA" altLang="en-US" sz="2600" smtClean="0">
                <a:hlinkClick r:id="rId2" action="ppaction://hlinksldjump"/>
              </a:rPr>
              <a:t>What do you need?</a:t>
            </a:r>
            <a:endParaRPr lang="en-ZA" altLang="en-US" sz="2600" smtClean="0"/>
          </a:p>
          <a:p>
            <a:pPr eaLnBrk="1" hangingPunct="1">
              <a:lnSpc>
                <a:spcPct val="90000"/>
              </a:lnSpc>
            </a:pPr>
            <a:r>
              <a:rPr lang="en-ZA" altLang="en-US" sz="2600" smtClean="0">
                <a:hlinkClick r:id="rId3" action="ppaction://hlinksldjump"/>
              </a:rPr>
              <a:t>Your Address</a:t>
            </a:r>
            <a:endParaRPr lang="en-ZA" altLang="en-US" sz="2600" smtClean="0"/>
          </a:p>
          <a:p>
            <a:pPr eaLnBrk="1" hangingPunct="1">
              <a:lnSpc>
                <a:spcPct val="90000"/>
              </a:lnSpc>
            </a:pPr>
            <a:r>
              <a:rPr lang="en-ZA" altLang="en-US" sz="2600" smtClean="0">
                <a:hlinkClick r:id="rId4" action="ppaction://hlinksldjump"/>
              </a:rPr>
              <a:t>Composing e-mails</a:t>
            </a:r>
            <a:endParaRPr lang="en-ZA" altLang="en-US" sz="2600" smtClean="0"/>
          </a:p>
          <a:p>
            <a:pPr eaLnBrk="1" hangingPunct="1">
              <a:lnSpc>
                <a:spcPct val="90000"/>
              </a:lnSpc>
            </a:pPr>
            <a:r>
              <a:rPr lang="en-ZA" altLang="en-US" sz="2600" smtClean="0">
                <a:hlinkClick r:id="rId5" action="ppaction://hlinksldjump"/>
              </a:rPr>
              <a:t>E-mail subjects</a:t>
            </a:r>
            <a:endParaRPr lang="en-ZA" altLang="en-US" sz="2600" smtClean="0"/>
          </a:p>
          <a:p>
            <a:pPr eaLnBrk="1" hangingPunct="1">
              <a:lnSpc>
                <a:spcPct val="90000"/>
              </a:lnSpc>
            </a:pPr>
            <a:r>
              <a:rPr lang="en-ZA" altLang="en-US" sz="2600" smtClean="0">
                <a:hlinkClick r:id="rId6" action="ppaction://hlinksldjump"/>
              </a:rPr>
              <a:t>Responding to an e-mail</a:t>
            </a:r>
            <a:endParaRPr lang="en-ZA" altLang="en-US" sz="2600" smtClean="0"/>
          </a:p>
          <a:p>
            <a:pPr eaLnBrk="1" hangingPunct="1">
              <a:lnSpc>
                <a:spcPct val="90000"/>
              </a:lnSpc>
            </a:pPr>
            <a:r>
              <a:rPr lang="en-ZA" altLang="en-US" sz="2600" smtClean="0">
                <a:hlinkClick r:id="rId7" action="ppaction://hlinksldjump"/>
              </a:rPr>
              <a:t>Attachments</a:t>
            </a:r>
            <a:endParaRPr lang="en-ZA" altLang="en-US" sz="2600" smtClean="0"/>
          </a:p>
          <a:p>
            <a:pPr eaLnBrk="1" hangingPunct="1">
              <a:lnSpc>
                <a:spcPct val="90000"/>
              </a:lnSpc>
            </a:pPr>
            <a:r>
              <a:rPr lang="en-ZA" altLang="en-US" sz="2600" smtClean="0">
                <a:hlinkClick r:id="rId8" action="ppaction://hlinksldjump"/>
              </a:rPr>
              <a:t>Software features</a:t>
            </a:r>
            <a:endParaRPr lang="en-ZA" alt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You need…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To register with an ISP or</a:t>
            </a:r>
          </a:p>
          <a:p>
            <a:pPr eaLnBrk="1" hangingPunct="1"/>
            <a:r>
              <a:rPr lang="en-ZA" altLang="en-US" smtClean="0"/>
              <a:t>Register with an Internet site that offers free e-mail addresses. </a:t>
            </a:r>
          </a:p>
          <a:p>
            <a:pPr eaLnBrk="1" hangingPunct="1"/>
            <a:r>
              <a:rPr lang="en-ZA" altLang="en-US" smtClean="0"/>
              <a:t>A password to access your e-mail. 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717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59563" y="6021388"/>
            <a:ext cx="1512887" cy="503237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ZA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Your Address</a:t>
            </a:r>
            <a:endParaRPr lang="en-US" altLang="en-US" smtClean="0"/>
          </a:p>
        </p:txBody>
      </p:sp>
      <p:graphicFrame>
        <p:nvGraphicFramePr>
          <p:cNvPr id="12316" name="Group 28"/>
          <p:cNvGraphicFramePr>
            <a:graphicFrameLocks noGrp="1"/>
          </p:cNvGraphicFramePr>
          <p:nvPr>
            <p:ph sz="half" idx="2"/>
          </p:nvPr>
        </p:nvGraphicFramePr>
        <p:xfrm>
          <a:off x="468313" y="2636838"/>
          <a:ext cx="6696075" cy="3436937"/>
        </p:xfrm>
        <a:graphic>
          <a:graphicData uri="http://schemas.openxmlformats.org/drawingml/2006/table">
            <a:tbl>
              <a:tblPr/>
              <a:tblGrid>
                <a:gridCol w="863600"/>
                <a:gridCol w="5832475"/>
              </a:tblGrid>
              <a:tr h="963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xxxx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(vera)</a:t>
                      </a: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 unique name that you will be allocated on registering for e-mail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3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yyyy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(dlcbcats.co.za) </a:t>
                      </a: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the address of your ISP or domain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7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@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Separates the two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Company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ZA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Zuid Afrika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395288" y="1484313"/>
            <a:ext cx="8569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ZA" altLang="en-US" sz="2400"/>
              <a:t>You will be given a unique address with the following format </a:t>
            </a:r>
            <a:endParaRPr lang="en-ZA" altLang="en-US" sz="2400" b="1"/>
          </a:p>
          <a:p>
            <a:pPr eaLnBrk="1" hangingPunct="1"/>
            <a:r>
              <a:rPr lang="en-ZA" altLang="en-US" sz="2400" b="1"/>
              <a:t>xxxx@yyyy	</a:t>
            </a:r>
            <a:r>
              <a:rPr lang="en-ZA" altLang="en-US" sz="2400"/>
              <a:t>(e.g.  </a:t>
            </a:r>
            <a:r>
              <a:rPr lang="en-ZA" altLang="en-US" sz="2400" b="1"/>
              <a:t>vera@dlcbcats.co.za</a:t>
            </a:r>
            <a:r>
              <a:rPr lang="en-ZA" altLang="en-US" sz="2400"/>
              <a:t>)</a:t>
            </a:r>
            <a:endParaRPr lang="en-US" altLang="en-US" sz="2400"/>
          </a:p>
        </p:txBody>
      </p:sp>
      <p:sp>
        <p:nvSpPr>
          <p:cNvPr id="8216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04025" y="6165850"/>
            <a:ext cx="1512888" cy="50323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ZA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91"/>
          <p:cNvSpPr>
            <a:spLocks noChangeArrowheads="1"/>
          </p:cNvSpPr>
          <p:nvPr/>
        </p:nvSpPr>
        <p:spPr bwMode="auto">
          <a:xfrm>
            <a:off x="1371600" y="2319338"/>
            <a:ext cx="6400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ZA" altLang="en-US"/>
          </a:p>
        </p:txBody>
      </p:sp>
      <p:pic>
        <p:nvPicPr>
          <p:cNvPr id="9219" name="Picture 81" descr="email header"/>
          <p:cNvPicPr>
            <a:picLocks noChangeAspect="1" noChangeArrowheads="1"/>
          </p:cNvPicPr>
          <p:nvPr/>
        </p:nvPicPr>
        <p:blipFill>
          <a:blip r:embed="rId2">
            <a:lum bright="-18000" contras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251450"/>
            <a:ext cx="6913563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1664" name="Group 160"/>
          <p:cNvGraphicFramePr>
            <a:graphicFrameLocks noGrp="1"/>
          </p:cNvGraphicFramePr>
          <p:nvPr/>
        </p:nvGraphicFramePr>
        <p:xfrm>
          <a:off x="468313" y="1412875"/>
          <a:ext cx="8208962" cy="3656013"/>
        </p:xfrm>
        <a:graphic>
          <a:graphicData uri="http://schemas.openxmlformats.org/drawingml/2006/table">
            <a:tbl>
              <a:tblPr/>
              <a:tblGrid>
                <a:gridCol w="631825"/>
                <a:gridCol w="5514975"/>
                <a:gridCol w="2062162"/>
              </a:tblGrid>
              <a:tr h="1320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</a:t>
                      </a:r>
                      <a:endParaRPr kumimoji="0" lang="en-Z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The name or names of people you are sending the e-mail to. In the business world this field will have the names of all who need to act on or respond to the e-mail</a:t>
                      </a:r>
                      <a:endParaRPr kumimoji="0" lang="en-Z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e.g. those who need to attend a meeting</a:t>
                      </a:r>
                      <a:endParaRPr kumimoji="0" lang="en-Z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0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Cc</a:t>
                      </a:r>
                      <a:endParaRPr kumimoji="0" lang="en-Z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Carbon Copy. In the business world the people who need to know about it will be included here</a:t>
                      </a:r>
                      <a:endParaRPr kumimoji="0" lang="en-Z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e.g. those who need to get a venue prepared.</a:t>
                      </a:r>
                      <a:endParaRPr kumimoji="0" lang="en-Z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44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Bcc</a:t>
                      </a:r>
                      <a:endParaRPr kumimoji="0" lang="en-Z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Blind Carbon Copy. If you put anyone’s address here no-one else will see that address – it is secret.</a:t>
                      </a:r>
                      <a:endParaRPr kumimoji="0" lang="en-Z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e.g. the CEO.</a:t>
                      </a:r>
                      <a:endParaRPr kumimoji="0" lang="en-Z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38" name="Rectangle 15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b="0" smtClean="0"/>
              <a:t>Composing e-mails</a:t>
            </a:r>
            <a:endParaRPr lang="en-US" altLang="en-US" b="0" smtClean="0"/>
          </a:p>
        </p:txBody>
      </p:sp>
      <p:sp>
        <p:nvSpPr>
          <p:cNvPr id="9239" name="AutoShape 16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948488" y="6165850"/>
            <a:ext cx="1512887" cy="503238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ZA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53" name="Group 53"/>
          <p:cNvGraphicFramePr>
            <a:graphicFrameLocks noGrp="1"/>
          </p:cNvGraphicFramePr>
          <p:nvPr/>
        </p:nvGraphicFramePr>
        <p:xfrm>
          <a:off x="179388" y="1628775"/>
          <a:ext cx="8208962" cy="3688056"/>
        </p:xfrm>
        <a:graphic>
          <a:graphicData uri="http://schemas.openxmlformats.org/drawingml/2006/table">
            <a:tbl>
              <a:tblPr/>
              <a:tblGrid>
                <a:gridCol w="882650"/>
                <a:gridCol w="7326312"/>
              </a:tblGrid>
              <a:tr h="179816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the subject area You indicate what the e-mail is about.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If you receive an e-mail it may have one of the following before the subject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51811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Re: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This indicates that it is a reply to your e-mail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48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Fw: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This indicates that the e-mail has been forwarded. If you get an e-mail that you would like to share you will forward it.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55" name="Rectangle 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en-US" smtClean="0"/>
              <a:t>Subject area</a:t>
            </a:r>
            <a:endParaRPr lang="en-US" altLang="en-US" smtClean="0"/>
          </a:p>
        </p:txBody>
      </p:sp>
      <p:sp>
        <p:nvSpPr>
          <p:cNvPr id="10256" name="AutoShape 5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59563" y="6021388"/>
            <a:ext cx="1512887" cy="503237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ZA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ol cat">
  <a:themeElements>
    <a:clrScheme name="cool cat 1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E2E3EA"/>
      </a:accent1>
      <a:accent2>
        <a:srgbClr val="669999"/>
      </a:accent2>
      <a:accent3>
        <a:srgbClr val="FFFFFF"/>
      </a:accent3>
      <a:accent4>
        <a:srgbClr val="000000"/>
      </a:accent4>
      <a:accent5>
        <a:srgbClr val="EEEFF3"/>
      </a:accent5>
      <a:accent6>
        <a:srgbClr val="5C8A8A"/>
      </a:accent6>
      <a:hlink>
        <a:srgbClr val="224EBC"/>
      </a:hlink>
      <a:folHlink>
        <a:srgbClr val="BC4932"/>
      </a:folHlink>
    </a:clrScheme>
    <a:fontScheme name="cool ca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ol cat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l cat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 cat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l cat 11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E2E3EA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EEFF3"/>
        </a:accent5>
        <a:accent6>
          <a:srgbClr val="5C8A8A"/>
        </a:accent6>
        <a:hlink>
          <a:srgbClr val="224EBC"/>
        </a:hlink>
        <a:folHlink>
          <a:srgbClr val="BC493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cool cat</Template>
  <TotalTime>404</TotalTime>
  <Words>836</Words>
  <Application>Microsoft Office PowerPoint</Application>
  <PresentationFormat>On-screen Show (4:3)</PresentationFormat>
  <Paragraphs>149</Paragraphs>
  <Slides>17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Wingdings</vt:lpstr>
      <vt:lpstr>Calibri</vt:lpstr>
      <vt:lpstr>Times New Roman</vt:lpstr>
      <vt:lpstr>cool cat</vt:lpstr>
      <vt:lpstr>Electronic Communication</vt:lpstr>
      <vt:lpstr>Communication</vt:lpstr>
      <vt:lpstr>Types of Electronic Communication</vt:lpstr>
      <vt:lpstr>Hardware and software</vt:lpstr>
      <vt:lpstr>E-mail</vt:lpstr>
      <vt:lpstr>You need…</vt:lpstr>
      <vt:lpstr>Your Address</vt:lpstr>
      <vt:lpstr>Composing e-mails</vt:lpstr>
      <vt:lpstr>Subject area</vt:lpstr>
      <vt:lpstr>Responding to an e-mail</vt:lpstr>
      <vt:lpstr>Attachments</vt:lpstr>
      <vt:lpstr>E-mail software features</vt:lpstr>
      <vt:lpstr>Normal Folders available</vt:lpstr>
      <vt:lpstr>Sending and Receiving e-mail</vt:lpstr>
      <vt:lpstr>Netiquette</vt:lpstr>
      <vt:lpstr>Emoticons</vt:lpstr>
      <vt:lpstr>Accepted communication abbreviations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Communication</dc:title>
  <dc:creator>Admin</dc:creator>
  <cp:lastModifiedBy>user</cp:lastModifiedBy>
  <cp:revision>13</cp:revision>
  <dcterms:created xsi:type="dcterms:W3CDTF">2012-03-04T18:26:17Z</dcterms:created>
  <dcterms:modified xsi:type="dcterms:W3CDTF">2018-02-15T21:48:23Z</dcterms:modified>
</cp:coreProperties>
</file>